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Nunito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76"/>
  </p:normalViewPr>
  <p:slideViewPr>
    <p:cSldViewPr snapToGrid="0">
      <p:cViewPr varScale="1">
        <p:scale>
          <a:sx n="145" d="100"/>
          <a:sy n="145" d="100"/>
        </p:scale>
        <p:origin x="176" y="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ef9ac593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ef9ac593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326b55f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326b55f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55923026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55923026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f7696f0c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f7696f0c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f7696f0c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f7696f0c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ef9ac593e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ef9ac593e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14b5cc6e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14b5cc6e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20fce982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20fce982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20fce982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20fce982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20fce982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20fce982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0fce982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0fce982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ef9ac593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ef9ac593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14b5cc6e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14b5cc6e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14b5cc6e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14b5cc6e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14b5cc6e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14b5cc6e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054ac23a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054ac23a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ef66caf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ef66caf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2a3150e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2a3150e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2a3150eb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2a3150eb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14b5cc6e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14b5cc6e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ef9ac593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ef9ac593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55923026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55923026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f9ac593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f9ac593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20fce982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20fce982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ef9ac593e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ef9ac593e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5592302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5592302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55923026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55923026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znw50TPsuychS822Ax8AFvNnP9088cYO?usp=sha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h0hewYkjg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h0hewYkjg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h0hewYkjg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huggingface/transformers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huggingface.co/docs/transformers/v4.28.1/en/main_classes/tokenizer#transformers.PreTrainedTokenizer" TargetMode="Externa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v4.29.0/src/transformers/models/bert/modeling_bert.py#L151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bviewer.jupyter.org/github/ipython/ipython/blob/1.x/examples/notebooks/Cell%20Magics.ipyn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wL94MHzAgwDgoXJXRELv8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peech.ee.ntu.edu.tw/~tlkagk/courses/ML_2019/Lecture/BERT%20(v3)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peech.ee.ntu.edu.tw/~hylee/ml/ml2021-course-data/bert_v8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ech.ee.ntu.edu.tw/~hylee/ml/ml2021-course-data/bert_v8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speech.ee.ntu.edu.tw/~hylee/ml/ml2021-course-data/bert_v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300" y="519150"/>
            <a:ext cx="661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080">
              <a:latin typeface="Nunito"/>
              <a:ea typeface="Nunito"/>
              <a:cs typeface="Nunito"/>
              <a:sym typeface="Nunito"/>
            </a:endParaRPr>
          </a:p>
          <a:p>
            <a:pPr marL="228600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80">
                <a:latin typeface="Nunito"/>
                <a:ea typeface="Nunito"/>
                <a:cs typeface="Nunito"/>
                <a:sym typeface="Nunito"/>
              </a:rPr>
              <a:t>MediaTek Lab1</a:t>
            </a:r>
            <a:endParaRPr sz="4080">
              <a:latin typeface="Nunito"/>
              <a:ea typeface="Nunito"/>
              <a:cs typeface="Nunito"/>
              <a:sym typeface="Nunito"/>
            </a:endParaRPr>
          </a:p>
          <a:p>
            <a:pPr marL="2286000" lvl="0" indent="45720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80">
                <a:latin typeface="Nunito"/>
                <a:ea typeface="Nunito"/>
                <a:cs typeface="Nunito"/>
                <a:sym typeface="Nunito"/>
              </a:rPr>
              <a:t>BERT </a:t>
            </a:r>
            <a:endParaRPr sz="408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86525"/>
            <a:ext cx="8520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zh-TW" sz="1592">
                <a:latin typeface="Nunito"/>
                <a:ea typeface="Nunito"/>
                <a:cs typeface="Nunito"/>
                <a:sym typeface="Nunito"/>
              </a:rPr>
              <a:t>2023/05/17</a:t>
            </a:r>
            <a:endParaRPr sz="1592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-300" y="3992675"/>
            <a:ext cx="9144000" cy="5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080">
                <a:latin typeface="Nunito"/>
                <a:ea typeface="Nunito"/>
                <a:cs typeface="Nunito"/>
                <a:sym typeface="Nunito"/>
              </a:rPr>
              <a:t>Reporter: 徐亦立     TA: 陳芮甯</a:t>
            </a:r>
            <a:endParaRPr sz="208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58" name="Google Shape;58;p13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2834500"/>
            <a:ext cx="1669856" cy="22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4167508" y="3468025"/>
            <a:ext cx="465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 dirty="0">
                <a:solidFill>
                  <a:schemeClr val="hlink"/>
                </a:solidFill>
                <a:hlinkClick r:id="rId4"/>
              </a:rPr>
              <a:t>Colab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35" y="0"/>
            <a:ext cx="70959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725" y="1056775"/>
            <a:ext cx="6040561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2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300" y="993350"/>
            <a:ext cx="6196105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use BERT - Case 3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575" y="865325"/>
            <a:ext cx="6274738" cy="397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100" y="910275"/>
            <a:ext cx="2947274" cy="10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Sentiment Classification Task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421900" y="941225"/>
            <a:ext cx="85206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Given a </a:t>
            </a: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review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zh-TW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content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),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determine the </a:t>
            </a:r>
            <a:r>
              <a:rPr lang="zh-TW" b="1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sentiment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of this review: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negative(0) / neutral(1) / positive(2)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" y="2395736"/>
            <a:ext cx="4436475" cy="1826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1125" y="2395725"/>
            <a:ext cx="3926000" cy="18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Good News! We have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875" y="292627"/>
            <a:ext cx="334193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Implemented up to 55 kinds of variation of BERT, more than 300 languages,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with different size of </a:t>
            </a: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pre-trained weights available !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75" y="1802950"/>
            <a:ext cx="6706752" cy="3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7696875" y="4629950"/>
            <a:ext cx="127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Github Link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do we fine-tune BERT for downstream task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87900" y="1759350"/>
            <a:ext cx="8285400" cy="28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Prepare raw dataset.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Transform the original data to BERT-required format.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(Optional) adding more layers.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Load the weights of pre-trained BERT model.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Fine-tune BERT by training on downstream task data.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Make inference on testing data.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75" y="865325"/>
            <a:ext cx="7403024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t="65675"/>
          <a:stretch/>
        </p:blipFill>
        <p:spPr>
          <a:xfrm>
            <a:off x="870488" y="1886200"/>
            <a:ext cx="7403024" cy="13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t="12584" b="73001"/>
          <a:stretch/>
        </p:blipFill>
        <p:spPr>
          <a:xfrm>
            <a:off x="870488" y="1313500"/>
            <a:ext cx="74030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1551625" y="932363"/>
            <a:ext cx="62004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Almost the most important thing when fine-tuning BERT.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1115725" y="1922950"/>
            <a:ext cx="7072200" cy="36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1115725" y="2334375"/>
            <a:ext cx="7072200" cy="393000"/>
          </a:xfrm>
          <a:prstGeom prst="rect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1115725" y="2765325"/>
            <a:ext cx="7072200" cy="3930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1085875" y="3559700"/>
            <a:ext cx="7284300" cy="11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zh-TW" sz="146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token 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token id correspond to each token, convert by BertTokenizer.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zh-TW" sz="1460" b="1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segment_tensor: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indicate the token belongs to the first sentence or the second. 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zh-TW" sz="146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mask_tensor:</a:t>
            </a:r>
            <a:r>
              <a:rPr lang="zh-TW" sz="1460">
                <a:latin typeface="Nunito"/>
                <a:ea typeface="Nunito"/>
                <a:cs typeface="Nunito"/>
                <a:sym typeface="Nunito"/>
              </a:rPr>
              <a:t> indicate position of valid token, where the model need to attend.</a:t>
            </a:r>
            <a:endParaRPr sz="146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 format for BERT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1" y="739614"/>
            <a:ext cx="8832301" cy="423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850" y="1401148"/>
            <a:ext cx="3333449" cy="1954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850" y="3355251"/>
            <a:ext cx="3386249" cy="152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350" y="1143425"/>
            <a:ext cx="5084666" cy="38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Outline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900"/>
              <a:buFont typeface="Nunito"/>
              <a:buChar char="●"/>
            </a:pPr>
            <a:r>
              <a:rPr lang="zh-TW" sz="1900" b="1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Lab 1: Encoder Only Model - BERT</a:t>
            </a:r>
            <a:endParaRPr sz="1900" b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Introduction to BERT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Downstream Task Definition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Data Preparation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○"/>
            </a:pPr>
            <a:r>
              <a:rPr lang="zh-TW" sz="1500">
                <a:latin typeface="Nunito"/>
                <a:ea typeface="Nunito"/>
                <a:cs typeface="Nunito"/>
                <a:sym typeface="Nunito"/>
              </a:rPr>
              <a:t>How to Fine-tune BERT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>
                <a:latin typeface="Nunito"/>
                <a:ea typeface="Nunito"/>
                <a:cs typeface="Nunito"/>
                <a:sym typeface="Nunito"/>
              </a:rPr>
              <a:t>Coming soon..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Nunito"/>
              <a:buChar char="●"/>
            </a:pPr>
            <a:r>
              <a:rPr lang="zh-TW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2: Decoder Only Model - GPT2</a:t>
            </a:r>
            <a:endParaRPr sz="1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900"/>
              <a:buFont typeface="Nunito"/>
              <a:buChar char="●"/>
            </a:pPr>
            <a:r>
              <a:rPr lang="zh-TW" sz="19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Lab 3: Encoder-Decoder Model - T5</a:t>
            </a:r>
            <a:endParaRPr sz="19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70" name="Google Shape;70;p14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TODO1: Choose a proper max_length for tokenization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72545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613" y="2465700"/>
            <a:ext cx="4844688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TODO2: Create a customized Tokenizer!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900" y="1739250"/>
            <a:ext cx="4766900" cy="67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844" y="2344226"/>
            <a:ext cx="4431602" cy="20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7972925" y="448775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68321"/>
            <a:ext cx="4283401" cy="1767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TODO3: Create a our sentimentClassifier with BERT</a:t>
            </a:r>
            <a:endParaRPr/>
          </a:p>
        </p:txBody>
      </p:sp>
      <p:sp>
        <p:nvSpPr>
          <p:cNvPr id="228" name="Google Shape;228;p34"/>
          <p:cNvSpPr txBox="1"/>
          <p:nvPr/>
        </p:nvSpPr>
        <p:spPr>
          <a:xfrm>
            <a:off x="7972925" y="4487750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reference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050" y="1295088"/>
            <a:ext cx="6808499" cy="29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TODO3: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Look into BERT with bertviz</a:t>
            </a:r>
            <a:endParaRPr/>
          </a:p>
        </p:txBody>
      </p:sp>
      <p:pic>
        <p:nvPicPr>
          <p:cNvPr id="235" name="Google Shape;235;p35" descr="model view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350" y="958175"/>
            <a:ext cx="4677900" cy="434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50" y="1074134"/>
            <a:ext cx="4677899" cy="411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title"/>
          </p:nvPr>
        </p:nvSpPr>
        <p:spPr>
          <a:xfrm>
            <a:off x="-302" y="2107350"/>
            <a:ext cx="9144000" cy="9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920">
                <a:latin typeface="Nunito"/>
                <a:ea typeface="Nunito"/>
                <a:cs typeface="Nunito"/>
                <a:sym typeface="Nunito"/>
              </a:rPr>
              <a:t>Let’s get started !</a:t>
            </a:r>
            <a:endParaRPr sz="392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2" name="Google Shape;242;p36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243" name="Google Shape;243;p36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6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7"/>
          <p:cNvGrpSpPr/>
          <p:nvPr/>
        </p:nvGrpSpPr>
        <p:grpSpPr>
          <a:xfrm>
            <a:off x="-67025" y="5060975"/>
            <a:ext cx="9210725" cy="82500"/>
            <a:chOff x="-67025" y="5060975"/>
            <a:chExt cx="9210725" cy="82500"/>
          </a:xfrm>
        </p:grpSpPr>
        <p:sp>
          <p:nvSpPr>
            <p:cNvPr id="251" name="Google Shape;251;p37"/>
            <p:cNvSpPr/>
            <p:nvPr/>
          </p:nvSpPr>
          <p:spPr>
            <a:xfrm>
              <a:off x="-67025" y="5060975"/>
              <a:ext cx="3404400" cy="82500"/>
            </a:xfrm>
            <a:prstGeom prst="rect">
              <a:avLst/>
            </a:prstGeom>
            <a:solidFill>
              <a:srgbClr val="FFC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>
              <a:off x="3239100" y="5060975"/>
              <a:ext cx="2757000" cy="82500"/>
            </a:xfrm>
            <a:prstGeom prst="rect">
              <a:avLst/>
            </a:pr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>
              <a:off x="5904600" y="5060975"/>
              <a:ext cx="3239100" cy="8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175" y="74250"/>
            <a:ext cx="4120249" cy="48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5321025" y="2744645"/>
            <a:ext cx="2442900" cy="262200"/>
          </a:xfrm>
          <a:prstGeom prst="rect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7"/>
          <p:cNvSpPr txBox="1"/>
          <p:nvPr/>
        </p:nvSpPr>
        <p:spPr>
          <a:xfrm>
            <a:off x="184450" y="964700"/>
            <a:ext cx="4812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Files will be stored in your Google drive.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Store TA’s file to your Google drive.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unito"/>
              <a:buChar char="●"/>
            </a:pPr>
            <a:r>
              <a:rPr lang="zh-TW" sz="1800" u="sng">
                <a:solidFill>
                  <a:srgbClr val="0097A7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shortcuts</a:t>
            </a:r>
            <a:endParaRPr sz="18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ls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cd &lt;path&gt;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unito"/>
              <a:buChar char="○"/>
            </a:pPr>
            <a:r>
              <a:rPr lang="zh-TW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! pip install &lt;package&gt;</a:t>
            </a:r>
            <a:endParaRPr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Use GPU on Google Colab to accelerate training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72500"/>
            <a:ext cx="3467992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526" y="1225875"/>
            <a:ext cx="3588000" cy="34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/>
          <p:nvPr/>
        </p:nvSpPr>
        <p:spPr>
          <a:xfrm>
            <a:off x="4893475" y="1904875"/>
            <a:ext cx="996600" cy="471600"/>
          </a:xfrm>
          <a:prstGeom prst="rect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" name="Google Shape;265;p38"/>
          <p:cNvCxnSpPr/>
          <p:nvPr/>
        </p:nvCxnSpPr>
        <p:spPr>
          <a:xfrm flipH="1">
            <a:off x="1821725" y="1350175"/>
            <a:ext cx="867900" cy="3268200"/>
          </a:xfrm>
          <a:prstGeom prst="straightConnector1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38"/>
          <p:cNvCxnSpPr>
            <a:endCxn id="264" idx="1"/>
          </p:cNvCxnSpPr>
          <p:nvPr/>
        </p:nvCxnSpPr>
        <p:spPr>
          <a:xfrm rot="10800000" flipH="1">
            <a:off x="2314675" y="2140675"/>
            <a:ext cx="2578800" cy="2617200"/>
          </a:xfrm>
          <a:prstGeom prst="straightConnector1">
            <a:avLst/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821075" y="826825"/>
            <a:ext cx="70311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zh-TW" sz="3920">
                <a:latin typeface="Nunito"/>
                <a:ea typeface="Nunito"/>
                <a:cs typeface="Nunito"/>
                <a:sym typeface="Nunito"/>
              </a:rPr>
              <a:t>Feel free to ask TAs questions if you encounter problems!</a:t>
            </a:r>
            <a:endParaRPr sz="39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1"/>
          </p:nvPr>
        </p:nvSpPr>
        <p:spPr>
          <a:xfrm>
            <a:off x="3626975" y="2339400"/>
            <a:ext cx="14193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 u="sng">
                <a:solidFill>
                  <a:schemeClr val="hlink"/>
                </a:solidFill>
                <a:hlinkClick r:id="rId3"/>
              </a:rPr>
              <a:t>Slido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Introduction - What is BERT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666175" y="1290250"/>
            <a:ext cx="471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idirectional </a:t>
            </a:r>
            <a:r>
              <a:rPr lang="zh-TW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ncoder </a:t>
            </a:r>
            <a:r>
              <a:rPr lang="zh-TW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epresentation from </a:t>
            </a:r>
            <a:r>
              <a:rPr lang="zh-TW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ransformers.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i.e., the Encoder part from Transformers, deep and powerful to </a:t>
            </a: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encode text into contextualized representation.</a:t>
            </a:r>
            <a:endParaRPr b="1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Pre-trained on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large-scale unlabelled corpus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to gain this ability.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324" y="245467"/>
            <a:ext cx="2954000" cy="465257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5859925" y="1478750"/>
            <a:ext cx="1579800" cy="3075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4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690875" y="1017050"/>
            <a:ext cx="208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 b="1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Encoder</a:t>
            </a:r>
            <a:endParaRPr b="1">
              <a:solidFill>
                <a:srgbClr val="FF4D4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What does “contexualized” mean ?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93200"/>
            <a:ext cx="8200051" cy="3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692700" y="1000075"/>
            <a:ext cx="8001900" cy="30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Conventionally, we have to design different architectures for different tasks.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Introduction - Why BERT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950" y="1573450"/>
            <a:ext cx="5904099" cy="3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What if we have a general language model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1900"/>
            <a:ext cx="8839203" cy="3705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BERT is pre-trained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How to exploit large-scale unlabelled corpus spread in the web?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(1) </a:t>
            </a: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Randomly masking words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, and ask model to predict it.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(2)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Next sentence prediction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200" y="2296175"/>
            <a:ext cx="5852274" cy="26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Masked Language Model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4471200" y="1295600"/>
            <a:ext cx="4318800" cy="22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Randomly mask 15% of tokens.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Weak classifier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 is used to predict the appropriate word given context.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Words that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fit in the same context </a:t>
            </a:r>
            <a:r>
              <a:rPr lang="zh-TW">
                <a:latin typeface="Nunito"/>
                <a:ea typeface="Nunito"/>
                <a:cs typeface="Nunito"/>
                <a:sym typeface="Nunito"/>
              </a:rPr>
              <a:t>will have </a:t>
            </a:r>
            <a:r>
              <a:rPr lang="zh-TW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similar embeddings.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image source</a:t>
            </a:r>
            <a:endParaRPr sz="1200" u="sng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17725"/>
            <a:ext cx="4318799" cy="340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57850"/>
            <a:ext cx="1998450" cy="11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t="13103"/>
          <a:stretch/>
        </p:blipFill>
        <p:spPr>
          <a:xfrm>
            <a:off x="0" y="1116300"/>
            <a:ext cx="5253175" cy="322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Next Sentence Prediction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795200" y="4652025"/>
            <a:ext cx="11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image source</a:t>
            </a:r>
            <a:endParaRPr sz="1200" u="sng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5650" y="1116300"/>
            <a:ext cx="2885175" cy="16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017" y="1390800"/>
            <a:ext cx="1072783" cy="26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4392850" y="1390800"/>
            <a:ext cx="4318800" cy="23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[CLS]: special token indicating the </a:t>
            </a:r>
            <a:r>
              <a:rPr lang="zh-TW" b="1">
                <a:solidFill>
                  <a:schemeClr val="accent1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position to connect classifier.</a:t>
            </a:r>
            <a:endParaRPr b="1">
              <a:solidFill>
                <a:schemeClr val="accent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[SEP]: special token indicating the </a:t>
            </a:r>
            <a:r>
              <a:rPr lang="zh-TW" b="1">
                <a:solidFill>
                  <a:schemeClr val="accent4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boundary of the two sentences. </a:t>
            </a:r>
            <a:endParaRPr b="1">
              <a:solidFill>
                <a:schemeClr val="accent4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zh-TW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Two tasks are jointly trained.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724400" y="3800225"/>
            <a:ext cx="4289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500" b="1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12 encoder layers</a:t>
            </a:r>
            <a:r>
              <a:rPr lang="zh-TW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with </a:t>
            </a:r>
            <a:r>
              <a:rPr lang="zh-TW" sz="1500" b="1">
                <a:solidFill>
                  <a:srgbClr val="FF4D4D"/>
                </a:solidFill>
                <a:latin typeface="Nunito"/>
                <a:ea typeface="Nunito"/>
                <a:cs typeface="Nunito"/>
                <a:sym typeface="Nunito"/>
              </a:rPr>
              <a:t>110M parameters</a:t>
            </a:r>
            <a:endParaRPr sz="1100" b="1">
              <a:solidFill>
                <a:srgbClr val="FF4D4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Macintosh PowerPoint</Application>
  <PresentationFormat>On-screen Show (16:9)</PresentationFormat>
  <Paragraphs>85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Nunito</vt:lpstr>
      <vt:lpstr>Simple Light</vt:lpstr>
      <vt:lpstr> MediaTek Lab1 BERT </vt:lpstr>
      <vt:lpstr>Outline</vt:lpstr>
      <vt:lpstr>Introduction - What is BERT ?</vt:lpstr>
      <vt:lpstr>What does “contexualized” mean ? </vt:lpstr>
      <vt:lpstr>Introduction - Why BERT ?</vt:lpstr>
      <vt:lpstr>What if we have a general language model ?</vt:lpstr>
      <vt:lpstr>How BERT is pre-trained</vt:lpstr>
      <vt:lpstr>Masked Language Model</vt:lpstr>
      <vt:lpstr>Next Sentence Prediction</vt:lpstr>
      <vt:lpstr>PowerPoint Presentation</vt:lpstr>
      <vt:lpstr>How to use BERT - Case 1</vt:lpstr>
      <vt:lpstr>How to use BERT - Case 2</vt:lpstr>
      <vt:lpstr>How to use BERT - Case 3</vt:lpstr>
      <vt:lpstr>Sentiment Classification Task</vt:lpstr>
      <vt:lpstr>Good News! We have</vt:lpstr>
      <vt:lpstr>How do we fine-tune BERT for downstream task ?</vt:lpstr>
      <vt:lpstr>Data format for BERT </vt:lpstr>
      <vt:lpstr>Data format for BERT </vt:lpstr>
      <vt:lpstr>Data format for BERT </vt:lpstr>
      <vt:lpstr>TODO1: Choose a proper max_length for tokenization</vt:lpstr>
      <vt:lpstr>TODO2: Create a customized Tokenizer!</vt:lpstr>
      <vt:lpstr>TODO3: Create a our sentimentClassifier with BERT</vt:lpstr>
      <vt:lpstr>TODO3: Look into BERT with bertviz</vt:lpstr>
      <vt:lpstr>Let’s get started !</vt:lpstr>
      <vt:lpstr>PowerPoint Presentation</vt:lpstr>
      <vt:lpstr>Use GPU on Google Colab to accelerate training</vt:lpstr>
      <vt:lpstr>Feel free to ask TAs questions if you encounter problems!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蘇 宥安</cp:lastModifiedBy>
  <cp:revision>1</cp:revision>
  <dcterms:modified xsi:type="dcterms:W3CDTF">2024-05-27T03:08:38Z</dcterms:modified>
</cp:coreProperties>
</file>